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Titillium Web SemiBold"/>
      <p:regular r:id="rId26"/>
      <p:bold r:id="rId27"/>
      <p:italic r:id="rId28"/>
      <p:boldItalic r:id="rId29"/>
    </p:embeddedFont>
    <p:embeddedFont>
      <p:font typeface="Titillium Web"/>
      <p:regular r:id="rId30"/>
      <p:bold r:id="rId31"/>
      <p:italic r:id="rId32"/>
      <p:boldItalic r:id="rId33"/>
    </p:embeddedFont>
    <p:embeddedFont>
      <p:font typeface="Titillium Web Light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TitilliumWebSemiBold-regular.fntdata"/><Relationship Id="rId25" Type="http://schemas.openxmlformats.org/officeDocument/2006/relationships/slide" Target="slides/slide21.xml"/><Relationship Id="rId28" Type="http://schemas.openxmlformats.org/officeDocument/2006/relationships/font" Target="fonts/TitilliumWebSemiBold-italic.fntdata"/><Relationship Id="rId27" Type="http://schemas.openxmlformats.org/officeDocument/2006/relationships/font" Target="fonts/TitilliumWebSemiBo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TitilliumWebSemiBold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TitilliumWeb-bold.fntdata"/><Relationship Id="rId30" Type="http://schemas.openxmlformats.org/officeDocument/2006/relationships/font" Target="fonts/TitilliumWeb-regular.fntdata"/><Relationship Id="rId11" Type="http://schemas.openxmlformats.org/officeDocument/2006/relationships/slide" Target="slides/slide7.xml"/><Relationship Id="rId33" Type="http://schemas.openxmlformats.org/officeDocument/2006/relationships/font" Target="fonts/TitilliumWeb-boldItalic.fntdata"/><Relationship Id="rId10" Type="http://schemas.openxmlformats.org/officeDocument/2006/relationships/slide" Target="slides/slide6.xml"/><Relationship Id="rId32" Type="http://schemas.openxmlformats.org/officeDocument/2006/relationships/font" Target="fonts/TitilliumWeb-italic.fntdata"/><Relationship Id="rId13" Type="http://schemas.openxmlformats.org/officeDocument/2006/relationships/slide" Target="slides/slide9.xml"/><Relationship Id="rId35" Type="http://schemas.openxmlformats.org/officeDocument/2006/relationships/font" Target="fonts/TitilliumWebLight-bold.fntdata"/><Relationship Id="rId12" Type="http://schemas.openxmlformats.org/officeDocument/2006/relationships/slide" Target="slides/slide8.xml"/><Relationship Id="rId34" Type="http://schemas.openxmlformats.org/officeDocument/2006/relationships/font" Target="fonts/TitilliumWebLight-regular.fntdata"/><Relationship Id="rId15" Type="http://schemas.openxmlformats.org/officeDocument/2006/relationships/slide" Target="slides/slide11.xml"/><Relationship Id="rId37" Type="http://schemas.openxmlformats.org/officeDocument/2006/relationships/font" Target="fonts/TitilliumWebLight-boldItalic.fntdata"/><Relationship Id="rId14" Type="http://schemas.openxmlformats.org/officeDocument/2006/relationships/slide" Target="slides/slide10.xml"/><Relationship Id="rId36" Type="http://schemas.openxmlformats.org/officeDocument/2006/relationships/font" Target="fonts/TitilliumWebLight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e191f3b54_1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e191f3b54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e191f3b54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e191f3b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e191f3b54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e191f3b5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e191f3b54_1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de191f3b54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af05ee171_0_1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af05ee171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af05ee171_0_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af05ee171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e191f3b54_1_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de191f3b54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de191f3b54_1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de191f3b54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e191f3b54_1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e191f3b54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e191f3b54_2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e191f3b54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a49fc024d8_0_4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a49fc024d8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af05ee17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af05ee1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af05ee171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af05ee17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af05ee171_0_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af05ee17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af05ee171_0_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af05ee17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e191f3b54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de191f3b5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af05ee171_0_1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af05ee171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af05ee171_0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af05ee17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855300" y="2589075"/>
            <a:ext cx="6470400" cy="1705500"/>
          </a:xfrm>
          <a:prstGeom prst="rect">
            <a:avLst/>
          </a:prstGeom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olor background">
  <p:cSld name="BLANK_1">
    <p:bg>
      <p:bgPr>
        <a:gradFill>
          <a:gsLst>
            <a:gs pos="0">
              <a:schemeClr val="accent4"/>
            </a:gs>
            <a:gs pos="26000">
              <a:schemeClr val="accent3"/>
            </a:gs>
            <a:gs pos="78000">
              <a:schemeClr val="accent2"/>
            </a:gs>
            <a:gs pos="100000">
              <a:schemeClr val="accent1"/>
            </a:gs>
          </a:gsLst>
          <a:lin ang="2698631" scaled="0"/>
        </a:gra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5" y="-4"/>
            <a:ext cx="3882108" cy="2241339"/>
          </a:xfrm>
          <a:custGeom>
            <a:rect b="b" l="l" r="r" t="t"/>
            <a:pathLst>
              <a:path extrusionOk="0" h="1486792" w="2575196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6975702" y="3891625"/>
            <a:ext cx="2167821" cy="1251611"/>
          </a:xfrm>
          <a:custGeom>
            <a:rect b="b" l="l" r="r" t="t"/>
            <a:pathLst>
              <a:path extrusionOk="0" h="830256" w="1438024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-6639" y="-3725"/>
            <a:ext cx="9157265" cy="5150962"/>
          </a:xfrm>
          <a:custGeom>
            <a:rect b="b" l="l" r="r" t="t"/>
            <a:pathLst>
              <a:path extrusionOk="0" h="3411233" w="6064414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7" name="Google Shape;17;p3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rect b="b" l="l" r="r" t="t"/>
              <a:pathLst>
                <a:path extrusionOk="0" h="3411233" w="6064414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1552750" y="906351"/>
            <a:ext cx="60384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44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⦿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indent="-444500" lvl="1" marL="914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⌾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indent="-444500" lvl="2" marL="1371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•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indent="-444500" lvl="3" marL="18288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indent="-444500" lvl="4" marL="22860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indent="-444500" lvl="5" marL="2743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indent="-444500" lvl="6" marL="3200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●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indent="-444500" lvl="7" marL="3657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 SemiBold"/>
              <a:buChar char="○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indent="-444500" lvl="8" marL="41148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400"/>
              <a:buFont typeface="Titillium Web SemiBold"/>
              <a:buChar char="■"/>
              <a:defRPr sz="3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761999" y="762000"/>
            <a:ext cx="599400" cy="4722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7000">
                      <a:schemeClr val="accent3"/>
                    </a:gs>
                    <a:gs pos="84000">
                      <a:schemeClr val="accent2"/>
                    </a:gs>
                    <a:gs pos="100000">
                      <a:schemeClr val="accent2"/>
                    </a:gs>
                  </a:gsLst>
                  <a:lin ang="3599321" scaled="0"/>
                </a:gradFill>
                <a:latin typeface="Arial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855300" y="13231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⦿"/>
              <a:defRPr/>
            </a:lvl1pPr>
            <a:lvl2pPr indent="-381000" lvl="1" marL="9144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○"/>
              <a:defRPr/>
            </a:lvl2pPr>
            <a:lvl3pPr indent="-381000" lvl="2" marL="13716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indent="-381000" lvl="3" marL="18288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855275" y="13231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indent="-355600" lvl="1" marL="9144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indent="-355600" lvl="2" marL="1371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4815599" y="1323100"/>
            <a:ext cx="34731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indent="-355600" lvl="1" marL="9144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indent="-355600" lvl="2" marL="1371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" type="body"/>
          </p:nvPr>
        </p:nvSpPr>
        <p:spPr>
          <a:xfrm>
            <a:off x="855300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0" name="Google Shape;60;p7"/>
          <p:cNvSpPr txBox="1"/>
          <p:nvPr>
            <p:ph idx="2" type="body"/>
          </p:nvPr>
        </p:nvSpPr>
        <p:spPr>
          <a:xfrm>
            <a:off x="3414199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1" name="Google Shape;61;p7"/>
          <p:cNvSpPr txBox="1"/>
          <p:nvPr>
            <p:ph idx="3" type="body"/>
          </p:nvPr>
        </p:nvSpPr>
        <p:spPr>
          <a:xfrm>
            <a:off x="5973097" y="1627900"/>
            <a:ext cx="2315700" cy="28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8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65" name="Google Shape;65;p8"/>
            <p:cNvSpPr/>
            <p:nvPr/>
          </p:nvSpPr>
          <p:spPr>
            <a:xfrm>
              <a:off x="-5" y="-4"/>
              <a:ext cx="3882108" cy="2241339"/>
            </a:xfrm>
            <a:custGeom>
              <a:rect b="b" l="l" r="r" t="t"/>
              <a:pathLst>
                <a:path extrusionOk="0" h="1486792" w="2575196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-5" y="-4"/>
              <a:ext cx="3767261" cy="2205056"/>
            </a:xfrm>
            <a:custGeom>
              <a:rect b="b" l="l" r="r" t="t"/>
              <a:pathLst>
                <a:path extrusionOk="0" h="1462724" w="2499012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8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68" name="Google Shape;68;p8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8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1" name="Google Shape;71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/>
          <p:nvPr>
            <p:ph idx="1" type="body"/>
          </p:nvPr>
        </p:nvSpPr>
        <p:spPr>
          <a:xfrm>
            <a:off x="855300" y="4406300"/>
            <a:ext cx="74334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10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77" name="Google Shape;7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2" y="0"/>
            <a:ext cx="2167839" cy="1251620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rect b="b" l="l" r="r" t="t"/>
              <a:pathLst>
                <a:path extrusionOk="0" h="830256" w="1438024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rect b="b" l="l" r="r" t="t"/>
              <a:pathLst>
                <a:path extrusionOk="0" h="802271" w="1377759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  <a:noFill/>
          <a:ln>
            <a:noFill/>
          </a:ln>
          <a:effectLst>
            <a:outerShdw rotWithShape="0" algn="bl" dir="16200000" dist="9525">
              <a:schemeClr val="lt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b="1" sz="3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⦿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indent="-3810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⌾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indent="-3810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•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indent="-3810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indent="-3810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indent="-3810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indent="-3810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●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indent="-3810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 Light"/>
              <a:buChar char="○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indent="-3810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 Light"/>
              <a:buChar char="■"/>
              <a:defRPr sz="2400">
                <a:solidFill>
                  <a:schemeClr val="dk2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0" lvl="1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tillium Web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hyperlink" Target="https://sg1.run/de2021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Relationship Id="rId4" Type="http://schemas.openxmlformats.org/officeDocument/2006/relationships/hyperlink" Target="https://rudderstack.com/blog/the-data-engineering-megatrend-a-brief-history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infoq.com/articles/future-data-engineering-riccomini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sg1.run/radar-data-2021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eng.uber.com/ubers-journey-toward-better-data-culture-from-first-principles/" TargetMode="External"/><Relationship Id="rId4" Type="http://schemas.openxmlformats.org/officeDocument/2006/relationships/hyperlink" Target="https://medium.com/airbnb-engineering/data-quality-at-airbnb-e582465f3ef7" TargetMode="External"/><Relationship Id="rId5" Type="http://schemas.openxmlformats.org/officeDocument/2006/relationships/hyperlink" Target="https://medium.com/@acmurthy/hadoop-is-dead-long-live-hadoop-f22069b264ac" TargetMode="External"/><Relationship Id="rId6" Type="http://schemas.openxmlformats.org/officeDocument/2006/relationships/hyperlink" Target="https://www.infoq.com/articles/whats-the-next-step-for-data-management/" TargetMode="External"/></Relationships>
</file>

<file path=ppt/slides/_rels/slide19.xml.rels><?xml version="1.0" encoding="UTF-8" standalone="yes"?><Relationships xmlns="http://schemas.openxmlformats.org/package/2006/relationships"><Relationship Id="rId11" Type="http://schemas.openxmlformats.org/officeDocument/2006/relationships/hyperlink" Target="https://blog.twitter.com/engineering" TargetMode="External"/><Relationship Id="rId10" Type="http://schemas.openxmlformats.org/officeDocument/2006/relationships/hyperlink" Target="https://medium.com/mercadolibre-tech" TargetMode="External"/><Relationship Id="rId13" Type="http://schemas.openxmlformats.org/officeDocument/2006/relationships/hyperlink" Target="https://eng.uber.com/" TargetMode="External"/><Relationship Id="rId12" Type="http://schemas.openxmlformats.org/officeDocument/2006/relationships/hyperlink" Target="https://eng.lyft.com/tagged/data-science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dataengineeringweekly.com/" TargetMode="External"/><Relationship Id="rId4" Type="http://schemas.openxmlformats.org/officeDocument/2006/relationships/hyperlink" Target="https://airflowsummit.org" TargetMode="External"/><Relationship Id="rId9" Type="http://schemas.openxmlformats.org/officeDocument/2006/relationships/hyperlink" Target="https://shopify.engineering/topics/data-science-engineering" TargetMode="External"/><Relationship Id="rId15" Type="http://schemas.openxmlformats.org/officeDocument/2006/relationships/hyperlink" Target="https://netflixtechblog.com/tagged/big-data" TargetMode="External"/><Relationship Id="rId14" Type="http://schemas.openxmlformats.org/officeDocument/2006/relationships/hyperlink" Target="https://tech.ebayinc.com/" TargetMode="External"/><Relationship Id="rId5" Type="http://schemas.openxmlformats.org/officeDocument/2006/relationships/hyperlink" Target="https://www.youtube.com/c/beamcollege" TargetMode="External"/><Relationship Id="rId6" Type="http://schemas.openxmlformats.org/officeDocument/2006/relationships/hyperlink" Target="https://medium.com/airbnb-engineering" TargetMode="External"/><Relationship Id="rId7" Type="http://schemas.openxmlformats.org/officeDocument/2006/relationships/hyperlink" Target="https://medium.com/@Pinterest_Engineering" TargetMode="External"/><Relationship Id="rId8" Type="http://schemas.openxmlformats.org/officeDocument/2006/relationships/hyperlink" Target="https://engineering.linkedin.com/blo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ww.slidescarnival.com/?utm_source=template" TargetMode="External"/><Relationship Id="rId4" Type="http://schemas.openxmlformats.org/officeDocument/2006/relationships/hyperlink" Target="https://www.heropatterns.com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g.com.mx/sgvirtual/swa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medium.com/swlh/dawn-of-dataops-can-we-build-a-100-serverless-etl-following-ci-cd-principles-3ca587ba1ec0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mihaileric.com/posts/we-need-data-engineers-not-data-scientists/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quantumblack.medium.com/data-engineerings-role-is-scaling-beyond-scope-and-that-should-be-celebrated-ca9fa1cb8cbb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hyperlink" Target="https://medium.com/free-code-camp/the-rise-of-the-data-engineer-91be18f1e603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/>
          <p:nvPr>
            <p:ph type="ctrTitle"/>
          </p:nvPr>
        </p:nvSpPr>
        <p:spPr>
          <a:xfrm>
            <a:off x="1397700" y="1252450"/>
            <a:ext cx="6348600" cy="2443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Ingeniería de datos: Arqueología y tendencias 2021</a:t>
            </a:r>
            <a:endParaRPr/>
          </a:p>
        </p:txBody>
      </p:sp>
      <p:sp>
        <p:nvSpPr>
          <p:cNvPr id="96" name="Google Shape;96;p12"/>
          <p:cNvSpPr txBox="1"/>
          <p:nvPr>
            <p:ph idx="4294967295" type="subTitle"/>
          </p:nvPr>
        </p:nvSpPr>
        <p:spPr>
          <a:xfrm>
            <a:off x="715800" y="3926900"/>
            <a:ext cx="77124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1"/>
                </a:solidFill>
              </a:rPr>
              <a:t>Pedro Galván Kondo- Junio 2021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7" name="Google Shape;9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25" y="146375"/>
            <a:ext cx="1669675" cy="94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2"/>
          <p:cNvSpPr txBox="1"/>
          <p:nvPr/>
        </p:nvSpPr>
        <p:spPr>
          <a:xfrm>
            <a:off x="2670150" y="4502575"/>
            <a:ext cx="380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Slides en </a:t>
            </a:r>
            <a:r>
              <a:rPr lang="en" sz="1600" u="sng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https://sg1.run/de2021</a:t>
            </a:r>
            <a:r>
              <a:rPr lang="en" sz="16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 </a:t>
            </a:r>
            <a:endParaRPr sz="160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¿Dónde estamos?</a:t>
            </a:r>
            <a:endParaRPr/>
          </a:p>
        </p:txBody>
      </p:sp>
      <p:sp>
        <p:nvSpPr>
          <p:cNvPr id="162" name="Google Shape;162;p21"/>
          <p:cNvSpPr txBox="1"/>
          <p:nvPr>
            <p:ph idx="1" type="subTitle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Evolución y mapa de ruta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8" name="Google Shape;168;p22"/>
          <p:cNvPicPr preferRelativeResize="0"/>
          <p:nvPr/>
        </p:nvPicPr>
        <p:blipFill rotWithShape="1">
          <a:blip r:embed="rId3">
            <a:alphaModFix/>
          </a:blip>
          <a:srcRect b="5815" l="0" r="0" t="4433"/>
          <a:stretch/>
        </p:blipFill>
        <p:spPr>
          <a:xfrm>
            <a:off x="1149750" y="1376650"/>
            <a:ext cx="6232949" cy="314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Evolución de las herramientas de datos</a:t>
            </a:r>
            <a:endParaRPr sz="3400"/>
          </a:p>
        </p:txBody>
      </p:sp>
      <p:sp>
        <p:nvSpPr>
          <p:cNvPr id="170" name="Google Shape;170;p22"/>
          <p:cNvSpPr txBox="1"/>
          <p:nvPr>
            <p:ph idx="4294967295" type="body"/>
          </p:nvPr>
        </p:nvSpPr>
        <p:spPr>
          <a:xfrm>
            <a:off x="855300" y="4679700"/>
            <a:ext cx="63237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https://rudderstack.com/blog/the-data-engineering-megatrend-a-brief-history</a:t>
            </a:r>
            <a:r>
              <a:rPr lang="en" sz="1400"/>
              <a:t> 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 de madurez de datos</a:t>
            </a:r>
            <a:endParaRPr/>
          </a:p>
        </p:txBody>
      </p:sp>
      <p:sp>
        <p:nvSpPr>
          <p:cNvPr id="176" name="Google Shape;176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23"/>
          <p:cNvSpPr txBox="1"/>
          <p:nvPr>
            <p:ph idx="1" type="body"/>
          </p:nvPr>
        </p:nvSpPr>
        <p:spPr>
          <a:xfrm>
            <a:off x="855300" y="13231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   Inicio (nada)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Procesamiento en batch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Procesamiento en tiempo real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Integración de datos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Automatización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Descentralización</a:t>
            </a:r>
            <a:endParaRPr/>
          </a:p>
        </p:txBody>
      </p:sp>
      <p:sp>
        <p:nvSpPr>
          <p:cNvPr id="178" name="Google Shape;178;p23"/>
          <p:cNvSpPr txBox="1"/>
          <p:nvPr>
            <p:ph idx="1" type="body"/>
          </p:nvPr>
        </p:nvSpPr>
        <p:spPr>
          <a:xfrm>
            <a:off x="749900" y="4573800"/>
            <a:ext cx="74334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https://www.infoq.com/articles/future-data-engineering-riccomini/</a:t>
            </a:r>
            <a:r>
              <a:rPr lang="en" sz="1400"/>
              <a:t> </a:t>
            </a:r>
            <a:endParaRPr sz="14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¿Hacia dónde vamos?</a:t>
            </a:r>
            <a:endParaRPr/>
          </a:p>
        </p:txBody>
      </p:sp>
      <p:sp>
        <p:nvSpPr>
          <p:cNvPr id="184" name="Google Shape;184;p24"/>
          <p:cNvSpPr txBox="1"/>
          <p:nvPr>
            <p:ph idx="1" type="subTitle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Megatendencias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25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Megatendencias</a:t>
            </a:r>
            <a:endParaRPr/>
          </a:p>
        </p:txBody>
      </p:sp>
      <p:sp>
        <p:nvSpPr>
          <p:cNvPr id="191" name="Google Shape;191;p25"/>
          <p:cNvSpPr txBox="1"/>
          <p:nvPr>
            <p:ph idx="1" type="body"/>
          </p:nvPr>
        </p:nvSpPr>
        <p:spPr>
          <a:xfrm>
            <a:off x="855300" y="1648950"/>
            <a:ext cx="7433400" cy="243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Data (and models) as code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Control de versiones, testing, despliegue automatizado.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Mejorar la calidad de los datos (y metadatos)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Ownership, SLAs, lineage, discoverability.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Descentralización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Datos manejados por negocio, autoservicio.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26"/>
          <p:cNvSpPr txBox="1"/>
          <p:nvPr>
            <p:ph type="title"/>
          </p:nvPr>
        </p:nvSpPr>
        <p:spPr>
          <a:xfrm>
            <a:off x="855300" y="531200"/>
            <a:ext cx="7433400" cy="95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Las tendencias en desarrollo de software se replican en ingeniería de datos</a:t>
            </a:r>
            <a:endParaRPr sz="3300"/>
          </a:p>
        </p:txBody>
      </p:sp>
      <p:sp>
        <p:nvSpPr>
          <p:cNvPr id="198" name="Google Shape;198;p26"/>
          <p:cNvSpPr txBox="1"/>
          <p:nvPr>
            <p:ph idx="1" type="body"/>
          </p:nvPr>
        </p:nvSpPr>
        <p:spPr>
          <a:xfrm>
            <a:off x="855275" y="2087650"/>
            <a:ext cx="2344200" cy="241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</a:t>
            </a:r>
            <a:r>
              <a:rPr lang="en"/>
              <a:t> apps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DevOps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API Gateway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Service Mesh</a:t>
            </a:r>
            <a:endParaRPr/>
          </a:p>
        </p:txBody>
      </p:sp>
      <p:sp>
        <p:nvSpPr>
          <p:cNvPr id="199" name="Google Shape;199;p26"/>
          <p:cNvSpPr txBox="1"/>
          <p:nvPr>
            <p:ph idx="2" type="body"/>
          </p:nvPr>
        </p:nvSpPr>
        <p:spPr>
          <a:xfrm>
            <a:off x="4815600" y="2087500"/>
            <a:ext cx="1886100" cy="241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WH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DataOps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Data Gateway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Data Mesh</a:t>
            </a:r>
            <a:endParaRPr/>
          </a:p>
        </p:txBody>
      </p:sp>
      <p:cxnSp>
        <p:nvCxnSpPr>
          <p:cNvPr id="200" name="Google Shape;200;p26"/>
          <p:cNvCxnSpPr/>
          <p:nvPr/>
        </p:nvCxnSpPr>
        <p:spPr>
          <a:xfrm>
            <a:off x="3524825" y="2246525"/>
            <a:ext cx="72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26"/>
          <p:cNvCxnSpPr/>
          <p:nvPr/>
        </p:nvCxnSpPr>
        <p:spPr>
          <a:xfrm>
            <a:off x="3524825" y="2739300"/>
            <a:ext cx="72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26"/>
          <p:cNvCxnSpPr/>
          <p:nvPr/>
        </p:nvCxnSpPr>
        <p:spPr>
          <a:xfrm>
            <a:off x="3524825" y="3201825"/>
            <a:ext cx="72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" name="Google Shape;203;p26"/>
          <p:cNvCxnSpPr/>
          <p:nvPr/>
        </p:nvCxnSpPr>
        <p:spPr>
          <a:xfrm>
            <a:off x="3524825" y="3656775"/>
            <a:ext cx="72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>
            <p:ph idx="4294967295" type="ctrTitle"/>
          </p:nvPr>
        </p:nvSpPr>
        <p:spPr>
          <a:xfrm>
            <a:off x="855300" y="2269150"/>
            <a:ext cx="52386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RADAR</a:t>
            </a:r>
            <a:endParaRPr sz="7200"/>
          </a:p>
        </p:txBody>
      </p:sp>
      <p:sp>
        <p:nvSpPr>
          <p:cNvPr id="209" name="Google Shape;209;p27"/>
          <p:cNvSpPr txBox="1"/>
          <p:nvPr>
            <p:ph idx="4294967295" type="subTitle"/>
          </p:nvPr>
        </p:nvSpPr>
        <p:spPr>
          <a:xfrm>
            <a:off x="855300" y="3411550"/>
            <a:ext cx="57480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1"/>
                </a:solidFill>
              </a:rPr>
              <a:t>Acceder en </a:t>
            </a:r>
            <a:r>
              <a:rPr lang="en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https://sg1.run/radar-data-2021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10" name="Google Shape;210;p27"/>
          <p:cNvGrpSpPr/>
          <p:nvPr/>
        </p:nvGrpSpPr>
        <p:grpSpPr>
          <a:xfrm>
            <a:off x="6460101" y="522867"/>
            <a:ext cx="1847361" cy="1847352"/>
            <a:chOff x="6643075" y="3664250"/>
            <a:chExt cx="407950" cy="407975"/>
          </a:xfrm>
        </p:grpSpPr>
        <p:sp>
          <p:nvSpPr>
            <p:cNvPr id="211" name="Google Shape;211;p27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5400000" dist="9525">
                <a:schemeClr val="dk1">
                  <a:alpha val="3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5400000" dist="9525">
                <a:schemeClr val="dk1">
                  <a:alpha val="3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27"/>
          <p:cNvGrpSpPr/>
          <p:nvPr/>
        </p:nvGrpSpPr>
        <p:grpSpPr>
          <a:xfrm rot="-587346">
            <a:off x="6351438" y="2610506"/>
            <a:ext cx="759491" cy="759448"/>
            <a:chOff x="576250" y="4319400"/>
            <a:chExt cx="442075" cy="442050"/>
          </a:xfrm>
        </p:grpSpPr>
        <p:sp>
          <p:nvSpPr>
            <p:cNvPr id="214" name="Google Shape;214;p27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5400000" dist="9525">
                <a:schemeClr val="dk1">
                  <a:alpha val="3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5400000" dist="9525">
                <a:schemeClr val="dk1">
                  <a:alpha val="3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5400000" dist="9525">
                <a:schemeClr val="dk1">
                  <a:alpha val="3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5400000" dist="9525">
                <a:schemeClr val="dk1">
                  <a:alpha val="3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27"/>
          <p:cNvSpPr/>
          <p:nvPr/>
        </p:nvSpPr>
        <p:spPr>
          <a:xfrm>
            <a:off x="6018280" y="949335"/>
            <a:ext cx="288731" cy="275691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7"/>
          <p:cNvSpPr/>
          <p:nvPr/>
        </p:nvSpPr>
        <p:spPr>
          <a:xfrm rot="2697278">
            <a:off x="7921136" y="2360858"/>
            <a:ext cx="438306" cy="418511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7"/>
          <p:cNvSpPr/>
          <p:nvPr/>
        </p:nvSpPr>
        <p:spPr>
          <a:xfrm>
            <a:off x="8267891" y="2121939"/>
            <a:ext cx="175587" cy="167693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7"/>
          <p:cNvSpPr/>
          <p:nvPr/>
        </p:nvSpPr>
        <p:spPr>
          <a:xfrm rot="1280082">
            <a:off x="5818215" y="1780979"/>
            <a:ext cx="175576" cy="167706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8" rotWithShape="0" algn="bl" dir="5400000" dist="9525">
              <a:schemeClr val="dk1">
                <a:alpha val="3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Referencias</a:t>
            </a:r>
            <a:endParaRPr/>
          </a:p>
        </p:txBody>
      </p:sp>
      <p:sp>
        <p:nvSpPr>
          <p:cNvPr id="228" name="Google Shape;228;p28"/>
          <p:cNvSpPr txBox="1"/>
          <p:nvPr>
            <p:ph idx="1" type="subTitle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¡Todavía más bookmarks!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Lecturas muy recomendadas</a:t>
            </a:r>
            <a:endParaRPr/>
          </a:p>
        </p:txBody>
      </p:sp>
      <p:sp>
        <p:nvSpPr>
          <p:cNvPr id="234" name="Google Shape;234;p29"/>
          <p:cNvSpPr txBox="1"/>
          <p:nvPr>
            <p:ph idx="1" type="body"/>
          </p:nvPr>
        </p:nvSpPr>
        <p:spPr>
          <a:xfrm>
            <a:off x="855300" y="1323100"/>
            <a:ext cx="71928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 u="sng">
                <a:solidFill>
                  <a:schemeClr val="hlink"/>
                </a:solidFill>
                <a:hlinkClick r:id="rId3"/>
              </a:rPr>
              <a:t>Uber’s Journey Toward Better Data Culture From First Principles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 u="sng">
                <a:solidFill>
                  <a:schemeClr val="hlink"/>
                </a:solidFill>
                <a:hlinkClick r:id="rId4"/>
              </a:rPr>
              <a:t>Data Quality at Airbnb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 u="sng">
                <a:solidFill>
                  <a:schemeClr val="hlink"/>
                </a:solidFill>
                <a:hlinkClick r:id="rId5"/>
              </a:rPr>
              <a:t>Hadoop is dead. Long live Hadoop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SzPts val="2400"/>
              <a:buChar char="⦿"/>
            </a:pPr>
            <a:r>
              <a:rPr lang="en" u="sng">
                <a:solidFill>
                  <a:schemeClr val="hlink"/>
                </a:solidFill>
                <a:hlinkClick r:id="rId6"/>
              </a:rPr>
              <a:t>What’s the next step for Data Management?</a:t>
            </a:r>
            <a:r>
              <a:rPr lang="en"/>
              <a:t> </a:t>
            </a:r>
            <a:endParaRPr/>
          </a:p>
        </p:txBody>
      </p:sp>
      <p:sp>
        <p:nvSpPr>
          <p:cNvPr id="235" name="Google Shape;235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p30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Más referencias y recomendaciones</a:t>
            </a:r>
            <a:endParaRPr/>
          </a:p>
        </p:txBody>
      </p:sp>
      <p:sp>
        <p:nvSpPr>
          <p:cNvPr id="242" name="Google Shape;242;p30"/>
          <p:cNvSpPr txBox="1"/>
          <p:nvPr>
            <p:ph idx="1" type="body"/>
          </p:nvPr>
        </p:nvSpPr>
        <p:spPr>
          <a:xfrm>
            <a:off x="855275" y="1535475"/>
            <a:ext cx="3473100" cy="265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Data Engineering Weekly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Apache Airflow Summit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5"/>
              </a:rPr>
              <a:t>Beam College</a:t>
            </a:r>
            <a:r>
              <a:rPr lang="en" sz="1600"/>
              <a:t> (playlists)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Airbnb engineering blog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Pinterest engineering blog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 engineering blog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accent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Shopify engineering blog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43" name="Google Shape;243;p30"/>
          <p:cNvSpPr txBox="1"/>
          <p:nvPr>
            <p:ph idx="2" type="body"/>
          </p:nvPr>
        </p:nvSpPr>
        <p:spPr>
          <a:xfrm>
            <a:off x="4815600" y="1535475"/>
            <a:ext cx="3473100" cy="290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accent1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Mercado Libre Tech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accent1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Twitter engineering blog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accent1"/>
                </a:solid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Lyft engineering blog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accent1"/>
                </a:solid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Uber engineering blog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14"/>
              </a:rPr>
              <a:t>eBay Tech Blog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15"/>
              </a:rPr>
              <a:t>Netflix Tech Blog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3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esperar de esta sesión?</a:t>
            </a:r>
            <a:endParaRPr/>
          </a:p>
        </p:txBody>
      </p:sp>
      <p:sp>
        <p:nvSpPr>
          <p:cNvPr id="104" name="Google Shape;104;p13"/>
          <p:cNvSpPr txBox="1"/>
          <p:nvPr>
            <p:ph idx="1" type="body"/>
          </p:nvPr>
        </p:nvSpPr>
        <p:spPr>
          <a:xfrm>
            <a:off x="855300" y="13231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Explicar el rol moderno del ingeniero de datos.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Tener muchos, muchos, muchos bookmarks para leer.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Conocer nuevas herramientas/proyectos.</a:t>
            </a:r>
            <a:endParaRPr/>
          </a:p>
        </p:txBody>
      </p:sp>
      <p:sp>
        <p:nvSpPr>
          <p:cNvPr id="105" name="Google Shape;105;p1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Créditos</a:t>
            </a:r>
            <a:endParaRPr/>
          </a:p>
        </p:txBody>
      </p:sp>
      <p:sp>
        <p:nvSpPr>
          <p:cNvPr id="249" name="Google Shape;249;p31"/>
          <p:cNvSpPr txBox="1"/>
          <p:nvPr>
            <p:ph idx="1" type="body"/>
          </p:nvPr>
        </p:nvSpPr>
        <p:spPr>
          <a:xfrm>
            <a:off x="855300" y="1323100"/>
            <a:ext cx="7433400" cy="27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Circuit background by </a:t>
            </a:r>
            <a:r>
              <a:rPr lang="en" u="sng">
                <a:solidFill>
                  <a:schemeClr val="hlink"/>
                </a:solidFill>
                <a:hlinkClick r:id="rId4"/>
              </a:rPr>
              <a:t>Hero Patterns</a:t>
            </a:r>
            <a:endParaRPr/>
          </a:p>
        </p:txBody>
      </p:sp>
      <p:sp>
        <p:nvSpPr>
          <p:cNvPr id="250" name="Google Shape;250;p3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2"/>
          <p:cNvSpPr txBox="1"/>
          <p:nvPr>
            <p:ph idx="4294967295" type="ctrTitle"/>
          </p:nvPr>
        </p:nvSpPr>
        <p:spPr>
          <a:xfrm>
            <a:off x="791499" y="440350"/>
            <a:ext cx="64242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Gracias</a:t>
            </a:r>
            <a:endParaRPr sz="9600"/>
          </a:p>
        </p:txBody>
      </p:sp>
      <p:sp>
        <p:nvSpPr>
          <p:cNvPr id="256" name="Google Shape;256;p32"/>
          <p:cNvSpPr txBox="1"/>
          <p:nvPr>
            <p:ph idx="4294967295" type="subTitle"/>
          </p:nvPr>
        </p:nvSpPr>
        <p:spPr>
          <a:xfrm>
            <a:off x="855300" y="1639975"/>
            <a:ext cx="6201900" cy="235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Encuéntrame como @pedrogk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Acompáñanos en el resto de las charlas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n"/>
              <a:t>Participa en el kit virtual </a:t>
            </a:r>
            <a:r>
              <a:rPr lang="en" sz="1800"/>
              <a:t>(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https://sg.com.mx/sgvirtual/swag</a:t>
            </a:r>
            <a:r>
              <a:rPr lang="en" sz="1800"/>
              <a:t>)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/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Ingeniería de datos</a:t>
            </a:r>
            <a:endParaRPr/>
          </a:p>
        </p:txBody>
      </p:sp>
      <p:sp>
        <p:nvSpPr>
          <p:cNvPr id="111" name="Google Shape;111;p14"/>
          <p:cNvSpPr txBox="1"/>
          <p:nvPr>
            <p:ph idx="1" type="subTitle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¿De dónde salió esto?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>
            <p:ph idx="1" type="body"/>
          </p:nvPr>
        </p:nvSpPr>
        <p:spPr>
          <a:xfrm>
            <a:off x="855300" y="4406300"/>
            <a:ext cx="63609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u="sng">
                <a:solidFill>
                  <a:schemeClr val="hlink"/>
                </a:solidFill>
                <a:latin typeface="Titillium Web"/>
                <a:ea typeface="Titillium Web"/>
                <a:cs typeface="Titillium Web"/>
                <a:sym typeface="Titillium Web"/>
                <a:hlinkClick r:id="rId3"/>
              </a:rPr>
              <a:t>https://medium.com/swlh/dawn-of-dataops-can-we-build-a-100-serverless-etl-following-ci-cd-principles-3ca587ba1ec0</a:t>
            </a:r>
            <a:r>
              <a:rPr lang="en" sz="1300"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endParaRPr sz="130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17" name="Google Shape;117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18" name="Google Shape;11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5300" y="510925"/>
            <a:ext cx="6174037" cy="314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5"/>
          <p:cNvPicPr preferRelativeResize="0"/>
          <p:nvPr/>
        </p:nvPicPr>
        <p:blipFill rotWithShape="1">
          <a:blip r:embed="rId5">
            <a:alphaModFix/>
          </a:blip>
          <a:srcRect b="13320" l="0" r="7689" t="12263"/>
          <a:stretch/>
        </p:blipFill>
        <p:spPr>
          <a:xfrm>
            <a:off x="4917750" y="3577150"/>
            <a:ext cx="2111575" cy="55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16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¿Y ahora …?</a:t>
            </a:r>
            <a:endParaRPr/>
          </a:p>
        </p:txBody>
      </p:sp>
      <p:pic>
        <p:nvPicPr>
          <p:cNvPr id="126" name="Google Shape;12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0050" y="1450600"/>
            <a:ext cx="4028000" cy="285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type="title"/>
          </p:nvPr>
        </p:nvSpPr>
        <p:spPr>
          <a:xfrm>
            <a:off x="855300" y="531200"/>
            <a:ext cx="7433400" cy="49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y luego ...</a:t>
            </a:r>
            <a:endParaRPr/>
          </a:p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3" name="Google Shape;13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150" y="1550625"/>
            <a:ext cx="5257800" cy="295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8"/>
          <p:cNvSpPr txBox="1"/>
          <p:nvPr>
            <p:ph idx="4294967295" type="body"/>
          </p:nvPr>
        </p:nvSpPr>
        <p:spPr>
          <a:xfrm>
            <a:off x="855300" y="4406300"/>
            <a:ext cx="74334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https://www.mihaileric.com/posts/we-need-data-engineers-not-data-scientists/</a:t>
            </a:r>
            <a:r>
              <a:rPr lang="en" sz="1400"/>
              <a:t> </a:t>
            </a:r>
            <a:endParaRPr sz="1400"/>
          </a:p>
        </p:txBody>
      </p:sp>
      <p:pic>
        <p:nvPicPr>
          <p:cNvPr id="140" name="Google Shape;14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0450" y="1143325"/>
            <a:ext cx="5468751" cy="13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4087" y="2806601"/>
            <a:ext cx="7041475" cy="79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1552750" y="906349"/>
            <a:ext cx="6038400" cy="161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200"/>
              <a:t>Today’s data engineers are responsible for unlocking data science and analytics in an organisation, as well as building well-curated, accessible data foundations.</a:t>
            </a:r>
            <a:r>
              <a:rPr lang="en" sz="2200"/>
              <a:t> Responsibilities have increased and expectations are higher than they were even five years ago.</a:t>
            </a:r>
            <a:endParaRPr sz="2200"/>
          </a:p>
        </p:txBody>
      </p:sp>
      <p:sp>
        <p:nvSpPr>
          <p:cNvPr id="147" name="Google Shape;147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19"/>
          <p:cNvSpPr txBox="1"/>
          <p:nvPr>
            <p:ph idx="1" type="body"/>
          </p:nvPr>
        </p:nvSpPr>
        <p:spPr>
          <a:xfrm>
            <a:off x="749900" y="4573800"/>
            <a:ext cx="66402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 u="sng">
                <a:solidFill>
                  <a:schemeClr val="hlink"/>
                </a:solidFill>
                <a:latin typeface="Titillium Web Light"/>
                <a:ea typeface="Titillium Web Light"/>
                <a:cs typeface="Titillium Web Light"/>
                <a:sym typeface="Titillium Web Light"/>
                <a:hlinkClick r:id="rId3"/>
              </a:rPr>
              <a:t>https://quantumblack.medium.com/data-engineerings-role-is-scaling-beyond-scope-and-that-should-be-celebrated-ca9fa1cb8cbb</a:t>
            </a:r>
            <a:r>
              <a:rPr lang="en" sz="1400">
                <a:latin typeface="Titillium Web Light"/>
                <a:ea typeface="Titillium Web Light"/>
                <a:cs typeface="Titillium Web Light"/>
                <a:sym typeface="Titillium Web Light"/>
              </a:rPr>
              <a:t> </a:t>
            </a:r>
            <a:endParaRPr sz="14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1552750" y="906348"/>
            <a:ext cx="6038400" cy="262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200"/>
              <a:t>Unlike data scientists — and inspired by our more mature parent, software engineering — data engineers build tools, infrastructure, frameworks, and services. In fact, it’s arguable that data engineering is much closer to software engineering than it is to a data science.</a:t>
            </a:r>
            <a:endParaRPr sz="2200"/>
          </a:p>
        </p:txBody>
      </p:sp>
      <p:sp>
        <p:nvSpPr>
          <p:cNvPr id="154" name="Google Shape;154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155" name="Google Shape;155;p20"/>
          <p:cNvPicPr preferRelativeResize="0"/>
          <p:nvPr/>
        </p:nvPicPr>
        <p:blipFill rotWithShape="1">
          <a:blip r:embed="rId3">
            <a:alphaModFix/>
          </a:blip>
          <a:srcRect b="6960" l="0" r="0" t="5481"/>
          <a:stretch/>
        </p:blipFill>
        <p:spPr>
          <a:xfrm>
            <a:off x="1588100" y="3308025"/>
            <a:ext cx="5041476" cy="106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749900" y="4573800"/>
            <a:ext cx="74334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 u="sng">
                <a:solidFill>
                  <a:schemeClr val="hlink"/>
                </a:solidFill>
                <a:latin typeface="Titillium Web Light"/>
                <a:ea typeface="Titillium Web Light"/>
                <a:cs typeface="Titillium Web Light"/>
                <a:sym typeface="Titillium Web Light"/>
                <a:hlinkClick r:id="rId4"/>
              </a:rPr>
              <a:t>https://medium.com/free-code-camp/the-rise-of-the-data-engineer-91be18f1e603</a:t>
            </a:r>
            <a:r>
              <a:rPr lang="en" sz="1400">
                <a:latin typeface="Titillium Web Light"/>
                <a:ea typeface="Titillium Web Light"/>
                <a:cs typeface="Titillium Web Light"/>
                <a:sym typeface="Titillium Web Light"/>
              </a:rPr>
              <a:t> </a:t>
            </a:r>
            <a:endParaRPr sz="14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